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8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ype="http://schemas.openxmlformats.org/officeDocument/2006/relationships/presProps" Target="presProps.xml"/>  <Relationship Id="rId15" Type="http://schemas.openxmlformats.org/officeDocument/2006/relationships/viewProps" Target="viewProps.xml"/>  <Relationship Id="rId16" Type="http://schemas.openxmlformats.org/officeDocument/2006/relationships/theme" Target="theme/theme1.xml"/>  <Relationship Id="rId17" Type="http://schemas.openxmlformats.org/officeDocument/2006/relationships/tableStyles" Target="tableStyles.xml"/>  <Relationship Id="rId18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3.png" Type="http://schemas.openxmlformats.org/officeDocument/2006/relationships/image"/><Relationship Id="rId2" Target="../media/image4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9.png" Type="http://schemas.openxmlformats.org/officeDocument/2006/relationships/image"/><Relationship Id="rId2" Target="../media/image10.sv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media/image18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media/image23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89797" y="4152308"/>
            <a:ext cx="952263" cy="38091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3" name="Object 2"/>
          <p:cNvSpPr/>
          <p:nvPr/>
        </p:nvSpPr>
        <p:spPr>
          <a:xfrm>
            <a:off x="4189952" y="2152409"/>
            <a:ext cx="8752254" cy="13426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528"/>
              </a:lnSpc>
              <a:buNone/>
            </a:pPr>
            <a:r>
              <a:rPr lang="en-US" sz="3150" dirty="0" smtClean="0">
                <a:solidFill>
                  <a:srgbClr val="374151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PATTERNS AND TRENDS IN PRO BONO SERVICES: LEVERAGING DATA ANALYTICS FOR THE AMERICAN BAR ASSOCIATION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189952" y="4472655"/>
            <a:ext cx="9137697" cy="2761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55"/>
              </a:lnSpc>
              <a:spcBef>
                <a:spcPts val="3789"/>
              </a:spcBef>
              <a:buNone/>
            </a:pPr>
            <a:r>
              <a:rPr lang="en-US" sz="1620" dirty="0" smtClean="0">
                <a:solidFill>
                  <a:srgbClr val="000000">
                    <a:alpha val="6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Presented by Team 15: The Insightful Ones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31481" r="31481" t="0" b="0"/>
          <a:stretch/>
        </p:blipFill>
        <p:spPr>
          <a:xfrm>
            <a:off x="0" y="0"/>
            <a:ext cx="3809047" cy="6856285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66068" y="394333"/>
            <a:ext cx="5656436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PREDICTION MODEL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95226"/>
            <a:ext cx="5904024" cy="6665833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692" r="692" t="-50635" b="-50635"/>
          <a:stretch/>
        </p:blipFill>
        <p:spPr>
          <a:xfrm>
            <a:off x="95226" y="95226"/>
            <a:ext cx="5904024" cy="666583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808857" y="1734046"/>
            <a:ext cx="5027943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buNone/>
            </a:pPr>
            <a:r>
              <a:rPr lang="en-US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1. Aim to predict potential clients' question category based on their characteristics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808857" y="2380245"/>
            <a:ext cx="5027943" cy="7427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spcBef>
                <a:spcPts val="1166"/>
              </a:spcBef>
              <a:buNone/>
            </a:pPr>
            <a:r>
              <a:rPr lang="en-US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2. Specifically focused on Linear Discriminant Analysis and Quadratic Discriminant Analysis to classify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808857" y="3274032"/>
            <a:ext cx="5027943" cy="74276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spcBef>
                <a:spcPts val="1166"/>
              </a:spcBef>
              <a:buNone/>
            </a:pPr>
            <a:r>
              <a:rPr lang="en-US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3. Estimated classification rule based on age and number of people in household yields a leave-one-out CV error rate of 46.5%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808857" y="4566430"/>
            <a:ext cx="5027943" cy="2475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spcBef>
                <a:spcPts val="1166"/>
              </a:spcBef>
              <a:buNone/>
            </a:pPr>
            <a:r>
              <a:rPr lang="en-US" b="1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Limitations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08857" y="4965041"/>
            <a:ext cx="5027943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spcBef>
                <a:spcPts val="1166"/>
              </a:spcBef>
              <a:buNone/>
            </a:pPr>
            <a:r>
              <a:rPr lang="en-US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1. Normality assumptions could be violated due to nature of data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808857" y="5611240"/>
            <a:ext cx="5027943" cy="4951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02"/>
              </a:lnSpc>
              <a:spcBef>
                <a:spcPts val="1166"/>
              </a:spcBef>
              <a:buNone/>
            </a:pPr>
            <a:r>
              <a:rPr lang="en-US" sz="1505" spc="45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2. Unbalanced data could lead to worse prediction accuracy for future data for our classification rule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8962"/>
            <a:ext cx="12188952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SUMMARY OF RECOMMENDATIONS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556574"/>
            <a:ext cx="8484653" cy="45896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56"/>
              </a:lnSpc>
              <a:buSzPct val="100000"/>
              <a:buChar char="•"/>
            </a:pPr>
            <a:r>
              <a:rPr lang="en-US" sz="2187" spc="65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 1: </a:t>
            </a:r>
            <a:r>
              <a:rPr lang="en-US" sz="2187" spc="65" kern="0" dirty="0" smtClean="0">
                <a:solidFill>
                  <a:srgbClr val="374151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Assign additional volunteers during the hours of 2-10 PM and adjust the number of attorneys in each state based on the question-to-attorney ratio</a:t>
            </a:r>
          </a:p>
          <a:p>
            <a:pPr algn="l" marL="242900" indent="-242900">
              <a:lnSpc>
                <a:spcPts val="2756"/>
              </a:lnSpc>
              <a:spcBef>
                <a:spcPts val="2107"/>
              </a:spcBef>
              <a:buSzPct val="100000"/>
              <a:buChar char="•"/>
            </a:pPr>
            <a:r>
              <a:rPr lang="en-US" sz="2187" spc="65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 2: Hire additional attorneys with specific expertise in Family and Children law &amp; Home and Homelessness law.</a:t>
            </a:r>
          </a:p>
          <a:p>
            <a:pPr algn="l" marL="242900" indent="-242900">
              <a:lnSpc>
                <a:spcPts val="2756"/>
              </a:lnSpc>
              <a:spcBef>
                <a:spcPts val="2107"/>
              </a:spcBef>
              <a:buSzPct val="100000"/>
              <a:buChar char="•"/>
            </a:pPr>
            <a:r>
              <a:rPr lang="en-US" sz="2187" spc="65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 3: Introduce training programs to develop skills in Individual Right &amp; Income Maintenance law.</a:t>
            </a:r>
          </a:p>
          <a:p>
            <a:pPr algn="l" marL="242900" indent="-242900">
              <a:lnSpc>
                <a:spcPts val="2756"/>
              </a:lnSpc>
              <a:spcBef>
                <a:spcPts val="2107"/>
              </a:spcBef>
              <a:buSzPct val="100000"/>
              <a:buChar char="•"/>
            </a:pPr>
            <a:r>
              <a:rPr lang="en-US" sz="2187" spc="65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 4: Develop more accurate and robust algorithm to better predict and assist attorney in solving the client's problem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942239" y="3122896"/>
            <a:ext cx="2304474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THANK YOU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AGENDA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733736"/>
            <a:ext cx="8484653" cy="24333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062"/>
              </a:lnSpc>
              <a:buSzPct val="100000"/>
              <a:buFont typeface="+mj-lt"/>
              <a:buAutoNum type="arabicPeriod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Client Introduction</a:t>
            </a:r>
          </a:p>
          <a:p>
            <a:pPr algn="l" marL="242900" indent="-242900">
              <a:lnSpc>
                <a:spcPts val="3062"/>
              </a:lnSpc>
              <a:spcBef>
                <a:spcPts val="2341"/>
              </a:spcBef>
              <a:buSzPct val="100000"/>
              <a:buFont typeface="+mj-lt"/>
              <a:buAutoNum type="arabicPeriod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Challenges</a:t>
            </a:r>
          </a:p>
          <a:p>
            <a:pPr algn="l" marL="242900" indent="-242900">
              <a:lnSpc>
                <a:spcPts val="3062"/>
              </a:lnSpc>
              <a:spcBef>
                <a:spcPts val="2341"/>
              </a:spcBef>
              <a:buSzPct val="100000"/>
              <a:buFont typeface="+mj-lt"/>
              <a:buAutoNum type="arabicPeriod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Our Insights </a:t>
            </a:r>
          </a:p>
          <a:p>
            <a:pPr algn="l" marL="242900" indent="-242900">
              <a:lnSpc>
                <a:spcPts val="3062"/>
              </a:lnSpc>
              <a:spcBef>
                <a:spcPts val="2341"/>
              </a:spcBef>
              <a:buSzPct val="100000"/>
              <a:buFont typeface="+mj-lt"/>
              <a:buAutoNum type="arabicPeriod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Summary of Recommendations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583588" y="407390"/>
            <a:ext cx="6421102" cy="3999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192"/>
              </a:lnSpc>
              <a:buNone/>
            </a:pPr>
            <a:r>
              <a:rPr lang="en-US" sz="2850" spc="86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CLIENT: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604701" y="926670"/>
            <a:ext cx="6378875" cy="119985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192"/>
              </a:lnSpc>
              <a:spcBef>
                <a:spcPts val="922"/>
              </a:spcBef>
              <a:buNone/>
            </a:pPr>
            <a:r>
              <a:rPr lang="en-US" sz="2850" spc="86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AMERICAN BAR ASSOCIATION STANDING COMMITTEE ON PRO BONO &amp; PUBLIC SERVICES 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5408847" cy="6865808"/>
          </a:xfrm>
          <a:prstGeom prst="rect">
            <a:avLst/>
          </a:prstGeom>
          <a:solidFill>
            <a:srgbClr val="005e84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11422" r="11422" t="-23454" b="-23454"/>
          <a:stretch/>
        </p:blipFill>
        <p:spPr>
          <a:xfrm>
            <a:off x="0" y="0"/>
            <a:ext cx="5408847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161134" y="3045155"/>
            <a:ext cx="5792609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American Bar Association is a voluntary professional organization committed to improving the legal profession and promoting access to justice.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61134" y="3975396"/>
            <a:ext cx="5792609" cy="10284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Through its pro bono programs and initiatives, the ABA provides free legal services to underserved communities and aims to increase access to legal services for all Americans.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CLIENT'S PAINPOINTS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892644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0528" y="3313904"/>
            <a:ext cx="609448" cy="59992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7071" y="4410550"/>
            <a:ext cx="3226263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Lack of Awareness of their Pro Bono Service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380279" y="2892644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580" y="3255319"/>
            <a:ext cx="723719" cy="69515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748454" y="4410550"/>
            <a:ext cx="2692044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Limited Resources and Capacity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284554" y="2892644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9454" y="3288827"/>
            <a:ext cx="418995" cy="638015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894795" y="4412692"/>
            <a:ext cx="2289743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Difficulty in Identifying User Needs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290868" y="5069753"/>
            <a:ext cx="2692044" cy="10284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What user characteristics can be used to predict the category of questions that users ask?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403819"/>
            <a:ext cx="12188952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 BREAKDOWN OF THE PROBLEM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80279" y="1190327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34592" y="1553003"/>
            <a:ext cx="723719" cy="69515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7499" y="2648776"/>
            <a:ext cx="2692044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b="1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Limited Resources and Capacity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856911" y="3428143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400" y="3815933"/>
            <a:ext cx="485654" cy="63801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182233" y="4984049"/>
            <a:ext cx="2692044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What time and place is the legal service most needed? 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373614" y="3790002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6482" y="4102463"/>
            <a:ext cx="609448" cy="828468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4698936" y="5345909"/>
            <a:ext cx="2692044" cy="10284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42"/>
              </a:lnSpc>
              <a:buNone/>
            </a:pPr>
            <a:r>
              <a:rPr lang="en-US" sz="1620" spc="49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Which specific areas of legal expertise should ABA seek in volunteer attorneys?  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036965" y="3428143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9646" y="3916362"/>
            <a:ext cx="714196" cy="447563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 rot="20580000">
            <a:off x="3263632" y="3171345"/>
            <a:ext cx="1498399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6" name="Object 15"/>
          <p:cNvSpPr/>
          <p:nvPr/>
        </p:nvSpPr>
        <p:spPr>
          <a:xfrm rot="960000">
            <a:off x="7372889" y="3163414"/>
            <a:ext cx="1648363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  <p:sp>
        <p:nvSpPr>
          <p:cNvPr id="17" name="Object 16"/>
          <p:cNvSpPr/>
          <p:nvPr/>
        </p:nvSpPr>
        <p:spPr>
          <a:xfrm rot="5400000">
            <a:off x="5904024" y="3428143"/>
            <a:ext cx="38090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miter lim="800000"/>
          </a:ln>
        </p:spPr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954316"/>
            <a:ext cx="2210200" cy="20949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80"/>
              </a:lnSpc>
              <a:buNone/>
            </a:pPr>
            <a:r>
              <a:rPr lang="en-US" sz="1500" spc="45" kern="0" dirty="0" smtClean="0">
                <a:solidFill>
                  <a:srgbClr val="143f9c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QUICK SUMMARY OF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3333286"/>
            <a:ext cx="2210200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60"/>
              </a:lnSpc>
              <a:spcBef>
                <a:spcPts val="1308"/>
              </a:spcBef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829158" y="748639"/>
            <a:ext cx="6041387" cy="517732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3062"/>
              </a:lnSpc>
              <a:buSzPct val="100000"/>
              <a:buChar char="•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1: High demand of legal services between 2PM and 10PM; shortage of volunteers in Texas and Florida</a:t>
            </a:r>
          </a:p>
          <a:p>
            <a:pPr algn="l" marL="242900" indent="-242900">
              <a:lnSpc>
                <a:spcPts val="3062"/>
              </a:lnSpc>
              <a:spcBef>
                <a:spcPts val="2341"/>
              </a:spcBef>
              <a:buSzPct val="100000"/>
              <a:buChar char="•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2: Issues regarding Family and Children, and Housing and Homeless are becoming increasingly popular</a:t>
            </a:r>
          </a:p>
          <a:p>
            <a:pPr algn="l" marL="242900" indent="-242900">
              <a:lnSpc>
                <a:spcPts val="3062"/>
              </a:lnSpc>
              <a:spcBef>
                <a:spcPts val="2341"/>
              </a:spcBef>
              <a:buSzPct val="100000"/>
              <a:buChar char="•"/>
            </a:pPr>
            <a:r>
              <a:rPr lang="en-US" sz="2430" spc="73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3: Individual rights &amp; Income Maintenance Law are low in proportion of total number of questions but high in proportion of unanswered question.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13496" y="403819"/>
            <a:ext cx="5656436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1: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95226"/>
            <a:ext cx="5904024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11708" r="-11708" t="-3513" b="-3513"/>
          <a:stretch/>
        </p:blipFill>
        <p:spPr>
          <a:xfrm>
            <a:off x="95226" y="95226"/>
            <a:ext cx="5904024" cy="328530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3475756"/>
            <a:ext cx="5904024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-16738" r="-16738" t="484" b="484"/>
          <a:stretch/>
        </p:blipFill>
        <p:spPr>
          <a:xfrm>
            <a:off x="95226" y="3475756"/>
            <a:ext cx="5904024" cy="328530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856286" y="1740556"/>
            <a:ext cx="5027943" cy="2571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Peak hours: 14:00-22:00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856286" y="2156576"/>
            <a:ext cx="5027943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Recommendation: allocate more volunteers during peak times to ensure clients receive prompt responses to their inquiries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56286" y="3918855"/>
            <a:ext cx="5027943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South Dakota and Arizona have the highest shortage of lawyers, each with a case-to-attorney Ratio of 34.54 and 32.91, respectively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856286" y="4849096"/>
            <a:ext cx="5027943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Alabama and Pennsylvania have the lowest ratio of 4.83 and 4.95 respectively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56286" y="5522226"/>
            <a:ext cx="5027943" cy="51422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Recommendation: promote fair distribution of legal resources to handle the caseload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66068" y="394333"/>
            <a:ext cx="5656436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95226"/>
            <a:ext cx="5904024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4892" r="-4892" t="-1570" b="-1569"/>
          <a:stretch/>
        </p:blipFill>
        <p:spPr>
          <a:xfrm>
            <a:off x="95226" y="95226"/>
            <a:ext cx="5904024" cy="328530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3475756"/>
            <a:ext cx="2904399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-1024" r="-1024" t="-47442" b="-47442"/>
          <a:stretch/>
        </p:blipFill>
        <p:spPr>
          <a:xfrm>
            <a:off x="95226" y="3475756"/>
            <a:ext cx="2904399" cy="328530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094851" y="3475756"/>
            <a:ext cx="2904399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/>
          <a:srcRect l="611" r="611" t="-30695" b="-30695"/>
          <a:stretch/>
        </p:blipFill>
        <p:spPr>
          <a:xfrm>
            <a:off x="3094851" y="3475756"/>
            <a:ext cx="2904399" cy="328530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856286" y="1731070"/>
            <a:ext cx="5027943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Family and children law &amp; Housing and Homelessness law are the most frequent categories in the US.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856286" y="2661311"/>
            <a:ext cx="5027943" cy="2571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All categories shows consistent increasing trend.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56286" y="3077331"/>
            <a:ext cx="5027943" cy="2571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Pattern are consistent for Texas and Mississippi.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856286" y="3493350"/>
            <a:ext cx="5027943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Recommendation:Hire additional attorneys who possess specific expertise in Family and children law &amp; Housing and Homelessness law.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87842" y="394333"/>
            <a:ext cx="5683277" cy="41899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buNone/>
            </a:pPr>
            <a:r>
              <a:rPr lang="en-US" sz="3000" spc="90" kern="0" dirty="0" smtClean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INSIGHT 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3475756"/>
            <a:ext cx="5879589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921" r="-921" t="-9744" b="-9744"/>
          <a:stretch/>
        </p:blipFill>
        <p:spPr>
          <a:xfrm>
            <a:off x="95226" y="3475756"/>
            <a:ext cx="5879589" cy="328530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95226"/>
            <a:ext cx="5879589" cy="32853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1002" r="1002" t="-8533" b="-8533"/>
          <a:stretch/>
        </p:blipFill>
        <p:spPr>
          <a:xfrm>
            <a:off x="95226" y="95226"/>
            <a:ext cx="5879589" cy="328530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831851" y="1731070"/>
            <a:ext cx="5054785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Individual rights &amp; Income Maintenance law are low in proportion of eligible question but high in proportion of unanswered question.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831851" y="2661311"/>
            <a:ext cx="5054785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7"/>
              </a:lnSpc>
              <a:spcBef>
                <a:spcPts val="1227"/>
              </a:spcBef>
              <a:buNone/>
            </a:pPr>
            <a:r>
              <a:rPr lang="en-US" sz="1584" spc="47" kern="0" dirty="0" smtClean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Recommendation: Introduce training programs that focus on developing law skills in Individual Right &amp; Income Maintenance. 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Presentation</dc:title>
  <dc:subject>My First Presentation</dc:subject>
  <dc:creator>sungchi2024@outlook.com</dc:creator>
  <cp:lastModifiedBy>sungchi2024@outlook.com</cp:lastModifiedBy>
  <cp:revision>1</cp:revision>
  <dcterms:created xsi:type="dcterms:W3CDTF">2023-04-30T15:56:58.561Z</dcterms:created>
  <dcterms:modified xsi:type="dcterms:W3CDTF">2023-04-30T15:56:58.561Z</dcterms:modified>
</cp:coreProperties>
</file>